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8"/>
  </p:notesMasterIdLst>
  <p:sldIdLst>
    <p:sldId id="263" r:id="rId5"/>
    <p:sldId id="336" r:id="rId6"/>
    <p:sldId id="32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FF0"/>
    <a:srgbClr val="DDDDD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92" autoAdjust="0"/>
    <p:restoredTop sz="97386" autoAdjust="0"/>
  </p:normalViewPr>
  <p:slideViewPr>
    <p:cSldViewPr snapToGrid="0">
      <p:cViewPr varScale="1">
        <p:scale>
          <a:sx n="159" d="100"/>
          <a:sy n="159" d="100"/>
        </p:scale>
        <p:origin x="1842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6A01F-AFDE-4889-9C22-FAEF60FA143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7FE05-D17A-4969-A7D9-3F26C7265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2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7FE05-D17A-4969-A7D9-3F26C72655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3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The Sentris</a:t>
            </a:r>
            <a:r>
              <a:rPr lang="en-US" baseline="0" dirty="0">
                <a:latin typeface="Cambria" panose="02040503050406030204" pitchFamily="18" charset="0"/>
              </a:rPr>
              <a:t> Engineering Course is a 5 day deep dive into the Sentris Platform Suite. During this course you (the student) will be able to successfully install and configure the following Sentris Platform Suite Applications:</a:t>
            </a:r>
          </a:p>
          <a:p>
            <a:pPr marL="174433" indent="-174433">
              <a:buFont typeface="Arial" panose="020B0604020202020204" pitchFamily="34" charset="0"/>
              <a:buChar char="•"/>
            </a:pPr>
            <a:r>
              <a:rPr lang="en-US" baseline="0" dirty="0">
                <a:latin typeface="Cambria" panose="02040503050406030204" pitchFamily="18" charset="0"/>
              </a:rPr>
              <a:t>Sentris Core</a:t>
            </a:r>
          </a:p>
          <a:p>
            <a:pPr marL="631633" lvl="1" indent="-174433">
              <a:buFont typeface="Arial" panose="020B0604020202020204" pitchFamily="34" charset="0"/>
              <a:buChar char="•"/>
            </a:pPr>
            <a:r>
              <a:rPr lang="en-US" baseline="0" dirty="0">
                <a:latin typeface="Cambria" panose="02040503050406030204" pitchFamily="18" charset="0"/>
              </a:rPr>
              <a:t>Sentris Platform Server</a:t>
            </a:r>
          </a:p>
          <a:p>
            <a:pPr marL="631633" lvl="1" indent="-174433">
              <a:buFont typeface="Arial" panose="020B0604020202020204" pitchFamily="34" charset="0"/>
              <a:buChar char="•"/>
            </a:pPr>
            <a:r>
              <a:rPr lang="en-US" baseline="0" dirty="0">
                <a:latin typeface="Cambria" panose="02040503050406030204" pitchFamily="18" charset="0"/>
              </a:rPr>
              <a:t>Sentris Platform Client</a:t>
            </a:r>
          </a:p>
          <a:p>
            <a:pPr marL="631633" lvl="1" indent="-174433">
              <a:buFont typeface="Arial" panose="020B0604020202020204" pitchFamily="34" charset="0"/>
              <a:buChar char="•"/>
            </a:pPr>
            <a:r>
              <a:rPr lang="en-US" baseline="0" dirty="0">
                <a:latin typeface="Cambria" panose="02040503050406030204" pitchFamily="18" charset="0"/>
              </a:rPr>
              <a:t>Sentris Administration Tool</a:t>
            </a:r>
          </a:p>
          <a:p>
            <a:pPr marL="631633" lvl="1" indent="-174433">
              <a:buFont typeface="Arial" panose="020B0604020202020204" pitchFamily="34" charset="0"/>
              <a:buChar char="•"/>
            </a:pPr>
            <a:r>
              <a:rPr lang="en-US" baseline="0" dirty="0">
                <a:latin typeface="Cambria" panose="02040503050406030204" pitchFamily="18" charset="0"/>
              </a:rPr>
              <a:t>Sentris Labeling for Microsoft Office (This includes Microsoft Word, PowerPoint, Excel, Project and Outlook)</a:t>
            </a:r>
          </a:p>
          <a:p>
            <a:pPr marL="631633" lvl="1" indent="-174433">
              <a:buFont typeface="Arial" panose="020B0604020202020204" pitchFamily="34" charset="0"/>
              <a:buChar char="•"/>
            </a:pPr>
            <a:r>
              <a:rPr lang="en-US" baseline="0" dirty="0">
                <a:latin typeface="Cambria" panose="02040503050406030204" pitchFamily="18" charset="0"/>
              </a:rPr>
              <a:t>Sentris Synchronization</a:t>
            </a:r>
          </a:p>
          <a:p>
            <a:pPr marL="174433" indent="-174433">
              <a:buFont typeface="Arial" panose="020B0604020202020204" pitchFamily="34" charset="0"/>
              <a:buChar char="•"/>
            </a:pPr>
            <a:r>
              <a:rPr lang="en-US" baseline="0" dirty="0">
                <a:latin typeface="Cambria" panose="02040503050406030204" pitchFamily="18" charset="0"/>
              </a:rPr>
              <a:t>Sentris Feature Packs</a:t>
            </a:r>
          </a:p>
          <a:p>
            <a:pPr marL="631633" lvl="1" indent="-174433">
              <a:buFont typeface="Arial" panose="020B0604020202020204" pitchFamily="34" charset="0"/>
              <a:buChar char="•"/>
            </a:pPr>
            <a:r>
              <a:rPr lang="en-US" baseline="0" dirty="0">
                <a:latin typeface="Cambria" panose="02040503050406030204" pitchFamily="18" charset="0"/>
              </a:rPr>
              <a:t>Sentris Labeling for PDFs</a:t>
            </a:r>
          </a:p>
          <a:p>
            <a:pPr marL="631633" lvl="1" indent="-174433">
              <a:buFont typeface="Arial" panose="020B0604020202020204" pitchFamily="34" charset="0"/>
              <a:buChar char="•"/>
            </a:pPr>
            <a:r>
              <a:rPr lang="en-US" baseline="0" dirty="0">
                <a:latin typeface="Cambria" panose="02040503050406030204" pitchFamily="18" charset="0"/>
              </a:rPr>
              <a:t>Sentris Protection for Exchange</a:t>
            </a:r>
          </a:p>
          <a:p>
            <a:pPr marL="631633" lvl="1" indent="-174433">
              <a:buFont typeface="Arial" panose="020B0604020202020204" pitchFamily="34" charset="0"/>
              <a:buChar char="•"/>
            </a:pPr>
            <a:r>
              <a:rPr lang="en-US" baseline="0" dirty="0">
                <a:latin typeface="Cambria" panose="02040503050406030204" pitchFamily="18" charset="0"/>
              </a:rPr>
              <a:t>Sentris Protection for SharePoint</a:t>
            </a:r>
          </a:p>
          <a:p>
            <a:pPr marL="631633" lvl="1" indent="-174433">
              <a:buFont typeface="Arial" panose="020B0604020202020204" pitchFamily="34" charset="0"/>
              <a:buChar char="•"/>
            </a:pPr>
            <a:r>
              <a:rPr lang="en-US" baseline="0" dirty="0">
                <a:latin typeface="Cambria" panose="02040503050406030204" pitchFamily="18" charset="0"/>
              </a:rPr>
              <a:t>Sentris Protection for Skype for Business</a:t>
            </a:r>
          </a:p>
          <a:p>
            <a:pPr marL="631633" lvl="1" indent="-174433">
              <a:buFont typeface="Arial" panose="020B0604020202020204" pitchFamily="34" charset="0"/>
              <a:buChar char="•"/>
            </a:pPr>
            <a:r>
              <a:rPr lang="en-US" baseline="0" dirty="0">
                <a:latin typeface="Cambria" panose="02040503050406030204" pitchFamily="18" charset="0"/>
              </a:rPr>
              <a:t>Sentris Protection for File Shares</a:t>
            </a:r>
          </a:p>
          <a:p>
            <a:r>
              <a:rPr lang="en-US" baseline="0" dirty="0">
                <a:latin typeface="Cambria" panose="02040503050406030204" pitchFamily="18" charset="0"/>
              </a:rPr>
              <a:t>We will also go over the following material:</a:t>
            </a:r>
          </a:p>
          <a:p>
            <a:pPr marL="174433" indent="-174433">
              <a:buFont typeface="Arial" panose="020B0604020202020204" pitchFamily="34" charset="0"/>
              <a:buChar char="•"/>
            </a:pPr>
            <a:r>
              <a:rPr lang="en-US" baseline="0" dirty="0">
                <a:latin typeface="Cambria" panose="02040503050406030204" pitchFamily="18" charset="0"/>
              </a:rPr>
              <a:t>Sentris Logging</a:t>
            </a:r>
          </a:p>
          <a:p>
            <a:pPr marL="174433" indent="-174433">
              <a:buFont typeface="Arial" panose="020B0604020202020204" pitchFamily="34" charset="0"/>
              <a:buChar char="•"/>
            </a:pPr>
            <a:r>
              <a:rPr lang="en-US" baseline="0" dirty="0">
                <a:latin typeface="Cambria" panose="02040503050406030204" pitchFamily="18" charset="0"/>
              </a:rPr>
              <a:t>Sentris Troubleshooting</a:t>
            </a:r>
          </a:p>
          <a:p>
            <a:pPr marL="174433" indent="-174433">
              <a:buFont typeface="Arial" panose="020B0604020202020204" pitchFamily="34" charset="0"/>
              <a:buChar char="•"/>
            </a:pPr>
            <a:r>
              <a:rPr lang="en-US" baseline="0" dirty="0">
                <a:latin typeface="Cambria" panose="02040503050406030204" pitchFamily="18" charset="0"/>
              </a:rPr>
              <a:t>Federating Exchange, SharePoint and File Shares with the Sentris Platform Suite</a:t>
            </a:r>
          </a:p>
          <a:p>
            <a:pPr marL="174433" indent="-174433">
              <a:buFont typeface="Arial" panose="020B0604020202020204" pitchFamily="34" charset="0"/>
              <a:buChar char="•"/>
            </a:pPr>
            <a:r>
              <a:rPr lang="en-US" baseline="0" dirty="0">
                <a:latin typeface="Cambria" panose="02040503050406030204" pitchFamily="18" charset="0"/>
              </a:rPr>
              <a:t>Sentris Upgrades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DBED6-12FD-4BBF-BBA4-F84DC4935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ce Title Slide Op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EBB90A-FCD5-41F4-9BD0-B736177E8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9214338" cy="6900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66C192-4A83-400C-87B8-E05C502C45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3194" y="1864193"/>
            <a:ext cx="347502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7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0423"/>
            <a:ext cx="7886700" cy="527707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49F9A7-DCE7-4613-B2B5-6B2BB09CED0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1206327"/>
            <a:ext cx="3886200" cy="5168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 marL="863600" indent="-285750">
              <a:buFont typeface="Courier New" panose="02070309020205020404" pitchFamily="49" charset="0"/>
              <a:buChar char="o"/>
              <a:defRPr lang="en-US" sz="1800" kern="1200" spc="0" baseline="0" noProof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73138" marR="0" indent="-117475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Franklin Gothic Book" panose="020B0503020102020204" pitchFamily="34" charset="0"/>
              <a:buChar char="-"/>
              <a:tabLst/>
              <a:defRPr lang="en-US" dirty="0"/>
            </a:lvl4pPr>
            <a:lvl5pPr marL="1200150" marR="0" indent="-1143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Franklin Gothic Book" panose="020B0503020102020204" pitchFamily="34" charset="0"/>
              <a:buChar char="-"/>
              <a:tabLst/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803275" marR="0" lvl="2" indent="-225425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n-US" dirty="0"/>
              <a:t>Third level</a:t>
            </a:r>
          </a:p>
          <a:p>
            <a:pPr marL="973138" marR="0" lvl="3" indent="-117475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Franklin Gothic Book" panose="020B0503020102020204" pitchFamily="34" charset="0"/>
              <a:buChar char="-"/>
              <a:tabLst/>
            </a:pPr>
            <a:r>
              <a:rPr lang="en-US" dirty="0"/>
              <a:t>Fourth level</a:t>
            </a:r>
          </a:p>
          <a:p>
            <a:pPr marL="1200150" marR="0" lvl="4" indent="-1143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Franklin Gothic Book" panose="020B0503020102020204" pitchFamily="34" charset="0"/>
              <a:buChar char="-"/>
              <a:tabLst/>
            </a:pPr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171BEE-8B16-481C-8B8A-5C5A3397DD3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29152" y="1214873"/>
            <a:ext cx="3886200" cy="5160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 marL="863600" indent="-285750">
              <a:buFont typeface="Courier New" panose="02070309020205020404" pitchFamily="49" charset="0"/>
              <a:buChar char="o"/>
              <a:defRPr lang="en-US" sz="1800" kern="1200" spc="0" baseline="0" noProof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73138" marR="0" indent="-117475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Franklin Gothic Book" panose="020B0503020102020204" pitchFamily="34" charset="0"/>
              <a:buChar char="-"/>
              <a:tabLst/>
              <a:defRPr lang="en-US" dirty="0"/>
            </a:lvl4pPr>
            <a:lvl5pPr marL="1200150" marR="0" indent="-1143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Franklin Gothic Book" panose="020B0503020102020204" pitchFamily="34" charset="0"/>
              <a:buChar char="-"/>
              <a:tabLst/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803275" marR="0" lvl="2" indent="-225425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n-US" dirty="0"/>
              <a:t>Third level</a:t>
            </a:r>
          </a:p>
          <a:p>
            <a:pPr marL="973138" marR="0" lvl="3" indent="-117475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Franklin Gothic Book" panose="020B0503020102020204" pitchFamily="34" charset="0"/>
              <a:buChar char="-"/>
              <a:tabLst/>
            </a:pPr>
            <a:r>
              <a:rPr lang="en-US" dirty="0"/>
              <a:t>Fourth level</a:t>
            </a:r>
          </a:p>
          <a:p>
            <a:pPr marL="1200150" marR="0" lvl="4" indent="-1143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Franklin Gothic Book" panose="020B0503020102020204" pitchFamily="34" charset="0"/>
              <a:buChar char="-"/>
              <a:tabLst/>
            </a:pPr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E6449C-F897-43DF-ABB5-37ADFE701C1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29AD25-CCD5-46C2-817A-C446B8CF5C96}" type="datetime1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F68F4-49A8-43B9-8FAA-14483D4CDA2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ManTech Proprietary Data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34D2F4-2976-4CA7-9C5B-6ED6B8CFF83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0126705-2181-4D9E-8874-E28254790B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8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6709"/>
            <a:ext cx="7886700" cy="5349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111" y="1179698"/>
            <a:ext cx="3868340" cy="4098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341" y="1179698"/>
            <a:ext cx="3887391" cy="4008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82CFC6-0F9E-4AD5-9190-9C00BF91AB8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4111" y="1667519"/>
            <a:ext cx="3886200" cy="4733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 marL="863600" indent="-285750">
              <a:buFont typeface="Courier New" panose="02070309020205020404" pitchFamily="49" charset="0"/>
              <a:buChar char="o"/>
              <a:defRPr lang="en-US" sz="1800" kern="1200" spc="0" baseline="0" noProof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73138" marR="0" indent="-117475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Franklin Gothic Book" panose="020B0503020102020204" pitchFamily="34" charset="0"/>
              <a:buChar char="-"/>
              <a:tabLst/>
              <a:defRPr lang="en-US" dirty="0"/>
            </a:lvl4pPr>
            <a:lvl5pPr marL="1200150" marR="0" indent="-1143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Franklin Gothic Book" panose="020B0503020102020204" pitchFamily="34" charset="0"/>
              <a:buChar char="-"/>
              <a:tabLst/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803275" marR="0" lvl="2" indent="-225425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n-US" dirty="0"/>
              <a:t>Third level</a:t>
            </a:r>
          </a:p>
          <a:p>
            <a:pPr marL="973138" marR="0" lvl="3" indent="-117475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Franklin Gothic Book" panose="020B0503020102020204" pitchFamily="34" charset="0"/>
              <a:buChar char="-"/>
              <a:tabLst/>
            </a:pPr>
            <a:r>
              <a:rPr lang="en-US" dirty="0"/>
              <a:t>Fourth level</a:t>
            </a:r>
          </a:p>
          <a:p>
            <a:pPr marL="1200150" marR="0" lvl="4" indent="-1143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Franklin Gothic Book" panose="020B0503020102020204" pitchFamily="34" charset="0"/>
              <a:buChar char="-"/>
              <a:tabLst/>
            </a:pPr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CC2DDF-2E78-48D2-B301-FC561EE4328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0" y="1667519"/>
            <a:ext cx="3886200" cy="4733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 marL="803275" indent="-225425">
              <a:defRPr lang="en-US" sz="1800" kern="1200" spc="0" baseline="0" noProof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73138" marR="0" indent="-117475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Franklin Gothic Book" panose="020B0503020102020204" pitchFamily="34" charset="0"/>
              <a:buChar char="-"/>
              <a:tabLst/>
              <a:defRPr lang="en-US" dirty="0"/>
            </a:lvl4pPr>
            <a:lvl5pPr marL="1200150" marR="0" indent="-1143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Franklin Gothic Book" panose="020B0503020102020204" pitchFamily="34" charset="0"/>
              <a:buChar char="-"/>
              <a:tabLst/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803275" marR="0" lvl="2" indent="-225425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n-US" dirty="0"/>
              <a:t>Third level</a:t>
            </a:r>
          </a:p>
          <a:p>
            <a:pPr marL="973138" marR="0" lvl="3" indent="-117475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Franklin Gothic Book" panose="020B0503020102020204" pitchFamily="34" charset="0"/>
              <a:buChar char="-"/>
              <a:tabLst/>
            </a:pPr>
            <a:r>
              <a:rPr lang="en-US" dirty="0"/>
              <a:t>Fourth level</a:t>
            </a:r>
          </a:p>
          <a:p>
            <a:pPr marL="1200150" marR="0" lvl="4" indent="-1143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Franklin Gothic Book" panose="020B0503020102020204" pitchFamily="34" charset="0"/>
              <a:buChar char="-"/>
              <a:tabLst/>
            </a:pPr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992F3-BFE3-4607-90C5-06BA23BB116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E0B4B0-CB16-4EDF-AAE8-6400E3868426}" type="datetime1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E2836-9C57-4AC8-A8A2-1814424BC6E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ManTech Proprietary Data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1C9F6-886A-4D7D-87A6-1814E3C0581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0126705-2181-4D9E-8874-E28254790B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3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CE78374-042F-4512-AA4C-137E66F5F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0271-2ED7-4ED4-B8A5-9A9BCCB27EB2}" type="datetime1">
              <a:rPr lang="en-US" smtClean="0"/>
              <a:t>4/2/2024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53A32B1-F373-4F9D-A010-3247D0F62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ManTech Proprietary Data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13482C3-9E73-4C83-9A6D-FF33B647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705-2181-4D9E-8874-E28254790B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96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60" y="605042"/>
            <a:ext cx="3326863" cy="914400"/>
          </a:xfrm>
        </p:spPr>
        <p:txBody>
          <a:bodyPr anchor="ctr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461" y="1638322"/>
            <a:ext cx="3326862" cy="47368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BEE24E-EE47-4842-AEDF-80A10B5A14C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93435" y="987431"/>
            <a:ext cx="4423105" cy="5387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 marL="863600" indent="-285750">
              <a:buFont typeface="Courier New" panose="02070309020205020404" pitchFamily="49" charset="0"/>
              <a:buChar char="o"/>
              <a:defRPr lang="en-US" sz="1800" kern="1200" spc="0" baseline="0" noProof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73138" marR="0" indent="-117475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Franklin Gothic Book" panose="020B0503020102020204" pitchFamily="34" charset="0"/>
              <a:buChar char="-"/>
              <a:tabLst/>
              <a:defRPr lang="en-US" dirty="0"/>
            </a:lvl4pPr>
            <a:lvl5pPr marL="1200150" marR="0" indent="-1143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Franklin Gothic Book" panose="020B0503020102020204" pitchFamily="34" charset="0"/>
              <a:buChar char="-"/>
              <a:tabLst/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803275" marR="0" lvl="2" indent="-225425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lang="en-US" dirty="0"/>
              <a:t>Third level</a:t>
            </a:r>
          </a:p>
          <a:p>
            <a:pPr marL="973138" marR="0" lvl="3" indent="-117475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Franklin Gothic Book" panose="020B0503020102020204" pitchFamily="34" charset="0"/>
              <a:buChar char="-"/>
              <a:tabLst/>
            </a:pPr>
            <a:r>
              <a:rPr lang="en-US" dirty="0"/>
              <a:t>Fourth level</a:t>
            </a:r>
          </a:p>
          <a:p>
            <a:pPr marL="1200150" marR="0" lvl="4" indent="-1143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Franklin Gothic Book" panose="020B0503020102020204" pitchFamily="34" charset="0"/>
              <a:buChar char="-"/>
              <a:tabLst/>
            </a:pPr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67500-9522-4916-92A8-AC70B8F06FC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9500271-2ED7-4ED4-B8A5-9A9BCCB27EB2}" type="datetime1">
              <a:rPr lang="en-US" smtClean="0"/>
              <a:t>4/2/2024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7BE8631-C3D2-4D18-BA31-3771C19CDD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ManTech Proprietary Data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9FC3197-929A-47EA-8E76-C462F998937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126705-2181-4D9E-8874-E28254790B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91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606575"/>
            <a:ext cx="3337790" cy="914400"/>
          </a:xfrm>
        </p:spPr>
        <p:txBody>
          <a:bodyPr anchor="ctr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4890" y="987432"/>
            <a:ext cx="4448742" cy="5396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458" y="1638308"/>
            <a:ext cx="3337790" cy="474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0489E2B-A676-46A1-BA75-85171617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0271-2ED7-4ED4-B8A5-9A9BCCB27EB2}" type="datetime1">
              <a:rPr lang="en-US" smtClean="0"/>
              <a:t>4/2/2024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E754825-EB05-4EA0-8FFB-315D835D8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ManTech Proprietary Data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1EDA968-9F28-42CB-8A79-7A89FEFF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705-2181-4D9E-8874-E28254790B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87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ED43BC-4A07-4743-BA18-D48118C44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013" y="562"/>
            <a:ext cx="9225513" cy="689844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B12696-16D6-4CA8-88C5-C0BE7C7FF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5082" y="6649126"/>
            <a:ext cx="3609790" cy="240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ManTech Proprietary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46497E-0414-405D-912F-DD31D9CB3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3194" y="1864193"/>
            <a:ext cx="347502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5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ace Title Slide Op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8E035353-7626-4D31-AC1D-E3F3F5A0CC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731"/>
            <a:ext cx="9220346" cy="6894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5B0176-F324-48E3-9D7E-03FC1EBE59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3194" y="1864193"/>
            <a:ext cx="347502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ace Title Slide Op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F221E0A-73D7-4587-80EE-1DAF67CCE5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731"/>
            <a:ext cx="9220346" cy="68945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5EF220-EFF6-4379-99AF-E7703AF352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3194" y="1864193"/>
            <a:ext cx="347502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2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ace Title Slide Op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4F443D4-8537-4D4A-9B22-572022B450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731"/>
            <a:ext cx="9220346" cy="6894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887410-F01A-425C-91FD-26835B8031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3194" y="1864193"/>
            <a:ext cx="347502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7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ellite 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60E679E2-04ED-4FF7-8DB6-BDE05B8F2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6" y="0"/>
            <a:ext cx="9220345" cy="68945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316590-B754-4833-B01E-DEB014F8F1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93194" y="1864193"/>
            <a:ext cx="347502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4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65F2C-EAD4-4C02-A498-0AF6029CB3B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F0FBE3F-A39A-4044-ADC0-4C189E54C8AB}" type="datetime1">
              <a:rPr lang="en-US" smtClean="0"/>
              <a:t>4/2/2024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79CD6C-17A2-4A1F-B03D-75A19F63635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ManTech Proprietary Data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13BAEF-E9DA-4C12-9FEA-89F4DCD981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126705-2181-4D9E-8874-E28254790B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E995A2-5E46-4D93-89B6-4EAE8B6E8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4817"/>
            <a:ext cx="7886700" cy="4974662"/>
          </a:xfrm>
          <a:prstGeom prst="rect">
            <a:avLst/>
          </a:prstGeom>
        </p:spPr>
        <p:txBody>
          <a:bodyPr/>
          <a:lstStyle>
            <a:lvl3pPr marL="744538" indent="-169863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15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CA488-CDAB-4B01-AD9B-72805762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CCEC-DD66-4EC8-98AE-0E29F91E22BC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CF60D-3BA9-4006-9D49-8B335542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ManTech Proprietary Data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4C8B4-ED18-4D0E-8996-86CB7BB7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705-2181-4D9E-8874-E28254790B9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4"/>
          <a:stretch/>
        </p:blipFill>
        <p:spPr>
          <a:xfrm>
            <a:off x="0" y="0"/>
            <a:ext cx="9144000" cy="620077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871796"/>
            <a:ext cx="7886700" cy="1416364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 in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88159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E9E2F2-FB2D-4C01-ACC1-85533326D7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99" y="2615747"/>
            <a:ext cx="346911" cy="34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315315-E46E-4C5F-BB51-2E5D7ECE7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8C73-975F-46DB-BEBE-5FD8F9FCBA7D}" type="datetime1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9C7B0C-C498-48C3-971C-72C56397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ManTech Proprietary Data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46137-D94C-422A-A1EE-51D06B82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6705-2181-4D9E-8874-E28254790B9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4"/>
          <a:stretch/>
        </p:blipFill>
        <p:spPr>
          <a:xfrm>
            <a:off x="0" y="0"/>
            <a:ext cx="9144000" cy="6115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E59AED-C202-4FE9-BCEC-789311D121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99" y="2615747"/>
            <a:ext cx="346911" cy="34691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871796"/>
            <a:ext cx="7886700" cy="1416364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 in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88159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7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604408"/>
            <a:ext cx="4763745" cy="9144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3" y="1632247"/>
            <a:ext cx="4763744" cy="47685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buNone/>
              <a:defRPr sz="2400">
                <a:latin typeface="Franklin Gothic Medium" panose="020B0603020102020204" pitchFamily="34" charset="0"/>
              </a:defRPr>
            </a:lvl1pPr>
            <a:lvl2pPr marL="172633" indent="0">
              <a:spcBef>
                <a:spcPts val="375"/>
              </a:spcBef>
              <a:buFont typeface="Arial" panose="020B0604020202020204" pitchFamily="34" charset="0"/>
              <a:buNone/>
              <a:defRPr>
                <a:latin typeface="Franklin Gothic Book" panose="020B0503020102020204" pitchFamily="34" charset="0"/>
              </a:defRPr>
            </a:lvl2pPr>
            <a:lvl3pPr marL="384554" indent="0">
              <a:spcBef>
                <a:spcPts val="150"/>
              </a:spcBef>
              <a:buFont typeface="Franklin Gothic Book" panose="020B0503020102020204" pitchFamily="34" charset="0"/>
              <a:buNone/>
              <a:defRPr>
                <a:latin typeface="Franklin Gothic Book" panose="020B0503020102020204" pitchFamily="34" charset="0"/>
              </a:defRPr>
            </a:lvl3pPr>
            <a:lvl4pPr marL="513134" indent="0">
              <a:spcBef>
                <a:spcPts val="0"/>
              </a:spcBef>
              <a:buFont typeface="Franklin Gothic Book" panose="020B0503020102020204" pitchFamily="34" charset="0"/>
              <a:buNone/>
              <a:defRPr>
                <a:latin typeface="Franklin Gothic Book" panose="020B0503020102020204" pitchFamily="34" charset="0"/>
              </a:defRPr>
            </a:lvl4pPr>
            <a:lvl5pPr marL="640524" indent="0">
              <a:spcBef>
                <a:spcPts val="0"/>
              </a:spcBef>
              <a:buFont typeface="Franklin Gothic Book" panose="020B0503020102020204" pitchFamily="34" charset="0"/>
              <a:buNone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F22B198-5EBF-417F-B1F2-860BEA6160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35594" y="611306"/>
            <a:ext cx="2979753" cy="57894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274918E8-C563-46BC-88C5-9F41943D8D8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28650" y="6638477"/>
            <a:ext cx="2057400" cy="174145"/>
          </a:xfrm>
        </p:spPr>
        <p:txBody>
          <a:bodyPr/>
          <a:lstStyle/>
          <a:p>
            <a:fld id="{6BEED25C-2C27-40E5-8645-D8100359F553}" type="datetime1">
              <a:rPr lang="en-US" smtClean="0"/>
              <a:t>4/2/2024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DA6254B-2B53-43BD-84F1-7A778EADF1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6638477"/>
            <a:ext cx="3086100" cy="174145"/>
          </a:xfrm>
        </p:spPr>
        <p:txBody>
          <a:bodyPr/>
          <a:lstStyle/>
          <a:p>
            <a:r>
              <a:rPr lang="en-US"/>
              <a:t>ManTech Proprietary Data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1ADB076-3DDA-4FB9-A978-E4356BAE29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09329" y="6563108"/>
            <a:ext cx="451804" cy="190979"/>
          </a:xfrm>
        </p:spPr>
        <p:txBody>
          <a:bodyPr/>
          <a:lstStyle/>
          <a:p>
            <a:fld id="{A0126705-2181-4D9E-8874-E28254790B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5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C99938-B7B3-4F58-B7B9-119485E9ACF0}"/>
              </a:ext>
            </a:extLst>
          </p:cNvPr>
          <p:cNvSpPr/>
          <p:nvPr userDrawn="1"/>
        </p:nvSpPr>
        <p:spPr>
          <a:xfrm>
            <a:off x="8652351" y="6450648"/>
            <a:ext cx="365760" cy="4158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DC3E5B2-88AD-476F-A545-FDFAA5C735C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71" y="6530496"/>
            <a:ext cx="274320" cy="27445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97A0A-753A-4BBF-8393-EA438B234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638477"/>
            <a:ext cx="2057400" cy="174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F9500271-2ED7-4ED4-B8A5-9A9BCCB27EB2}" type="datetime1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F4306-391B-4C36-AFEF-5272B6910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638477"/>
            <a:ext cx="3086100" cy="174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ManTech Proprietary Data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0423"/>
            <a:ext cx="7886700" cy="5277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6CFE5C-7084-4F10-B287-4950A2B5BAA1}"/>
              </a:ext>
            </a:extLst>
          </p:cNvPr>
          <p:cNvCxnSpPr>
            <a:cxnSpLocks/>
          </p:cNvCxnSpPr>
          <p:nvPr userDrawn="1"/>
        </p:nvCxnSpPr>
        <p:spPr>
          <a:xfrm>
            <a:off x="628650" y="6650940"/>
            <a:ext cx="7886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F417289-23FF-4DB5-A9EA-154DE190BCFF}"/>
              </a:ext>
            </a:extLst>
          </p:cNvPr>
          <p:cNvPicPr>
            <a:picLocks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35" y="6450621"/>
            <a:ext cx="365760" cy="36594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50FC9-5899-4629-B5BC-7C41AB2ED3C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09329" y="6563108"/>
            <a:ext cx="451804" cy="190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A0126705-2181-4D9E-8874-E28254790B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DB9408-82EF-4190-9A51-4103468EF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1188719"/>
            <a:ext cx="7908600" cy="48446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973138" marR="0" lvl="3" indent="-117475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Franklin Gothic Book" panose="020B0503020102020204" pitchFamily="34" charset="0"/>
              <a:buChar char="-"/>
              <a:tabLst/>
            </a:pPr>
            <a:r>
              <a:rPr lang="en-US" dirty="0"/>
              <a:t>Fourth level</a:t>
            </a:r>
          </a:p>
          <a:p>
            <a:pPr marL="1200150" marR="0" lvl="4" indent="-11430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Franklin Gothic Book" panose="020B0503020102020204" pitchFamily="34" charset="0"/>
              <a:buChar char="-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257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3" r:id="rId3"/>
    <p:sldLayoutId id="2147483672" r:id="rId4"/>
    <p:sldLayoutId id="2147483667" r:id="rId5"/>
    <p:sldLayoutId id="2147483650" r:id="rId6"/>
    <p:sldLayoutId id="2147483651" r:id="rId7"/>
    <p:sldLayoutId id="2147483664" r:id="rId8"/>
    <p:sldLayoutId id="2147483666" r:id="rId9"/>
    <p:sldLayoutId id="2147483652" r:id="rId10"/>
    <p:sldLayoutId id="2147483653" r:id="rId11"/>
    <p:sldLayoutId id="2147483654" r:id="rId12"/>
    <p:sldLayoutId id="2147483656" r:id="rId13"/>
    <p:sldLayoutId id="2147483657" r:id="rId14"/>
    <p:sldLayoutId id="2147483676" r:id="rId15"/>
  </p:sldLayoutIdLst>
  <p:hf hdr="0"/>
  <p:txStyles>
    <p:titleStyle>
      <a:lvl1pPr algn="l" defTabSz="685766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tx1"/>
          </a:solidFill>
          <a:latin typeface="Franklin Gothic Heavy" panose="020B0903020102020204" pitchFamily="34" charset="0"/>
          <a:ea typeface="+mj-ea"/>
          <a:cs typeface="+mj-cs"/>
        </a:defRPr>
      </a:lvl1pPr>
    </p:titleStyle>
    <p:bodyStyle>
      <a:lvl1pPr marL="230188" marR="0" indent="-230188" algn="l" defTabSz="685766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F7941D"/>
        </a:buClr>
        <a:buSzTx/>
        <a:buFont typeface="Arial" panose="020B0604020202020204" pitchFamily="34" charset="0"/>
        <a:buChar char="•"/>
        <a:tabLst/>
        <a:defRPr lang="en-US" sz="2400" kern="1200" noProof="0" dirty="0" smtClean="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512763" marR="0" indent="-282575" algn="l" defTabSz="685766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F7941D"/>
        </a:buClr>
        <a:buSzTx/>
        <a:buFont typeface="Franklin Gothic Book" panose="020B0503020102020204" pitchFamily="34" charset="0"/>
        <a:buChar char="—"/>
        <a:tabLst/>
        <a:defRPr lang="en-US" sz="2000" kern="1200" noProof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03275" marR="0" indent="-225425" algn="l" defTabSz="685766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F7941D"/>
        </a:buClr>
        <a:buSzTx/>
        <a:buFont typeface="Courier New" panose="02070309020205020404" pitchFamily="49" charset="0"/>
        <a:buChar char="o"/>
        <a:tabLst/>
        <a:defRPr lang="en-US" sz="1800" kern="1200" spc="0" baseline="0" noProof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141413" marR="0" indent="-285750" algn="l" defTabSz="80327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F7941D"/>
        </a:buClr>
        <a:buSzTx/>
        <a:buFont typeface="Times New Roman" panose="02020603050405020304" pitchFamily="18" charset="0"/>
        <a:buChar char="̶"/>
        <a:tabLst/>
        <a:defRPr lang="en-US" sz="1600" kern="1200" noProof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371600" marR="0" indent="-285750" algn="l" defTabSz="685766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F7941D"/>
        </a:buClr>
        <a:buSzTx/>
        <a:buFont typeface="Franklin Gothic Book" panose="020B0503020102020204" pitchFamily="34" charset="0"/>
        <a:buChar char="−"/>
        <a:tabLst/>
        <a:defRPr lang="en-US" sz="1400" kern="1200" noProof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antech-smp.zendesk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F6EE19-82D1-4FF6-9CB9-248D46E821DE}"/>
              </a:ext>
            </a:extLst>
          </p:cNvPr>
          <p:cNvSpPr txBox="1"/>
          <p:nvPr/>
        </p:nvSpPr>
        <p:spPr>
          <a:xfrm>
            <a:off x="236669" y="5176068"/>
            <a:ext cx="88445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Sentris Platform Suite v4 (24R1)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Introduction to Sentris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E7220BD-15AB-453F-8F15-6B03CC7A2E31}"/>
              </a:ext>
            </a:extLst>
          </p:cNvPr>
          <p:cNvSpPr txBox="1">
            <a:spLocks/>
          </p:cNvSpPr>
          <p:nvPr/>
        </p:nvSpPr>
        <p:spPr>
          <a:xfrm>
            <a:off x="4783756" y="6599375"/>
            <a:ext cx="3647975" cy="240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ManTech Proprietary Data</a:t>
            </a:r>
          </a:p>
        </p:txBody>
      </p:sp>
    </p:spTree>
    <p:extLst>
      <p:ext uri="{BB962C8B-B14F-4D97-AF65-F5344CB8AC3E}">
        <p14:creationId xmlns:p14="http://schemas.microsoft.com/office/powerpoint/2010/main" val="357058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1C80-EEBC-27A5-5B21-6A11480C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Sentris Enterprise Engineer Syllabus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A23A89-C5B6-434E-B813-16DB9252A3B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106232" y="-750187"/>
            <a:ext cx="4931529" cy="9144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B38428-DCA1-1F97-F682-91F3E9D4DE0E}"/>
              </a:ext>
            </a:extLst>
          </p:cNvPr>
          <p:cNvSpPr/>
          <p:nvPr/>
        </p:nvSpPr>
        <p:spPr>
          <a:xfrm>
            <a:off x="228601" y="2091763"/>
            <a:ext cx="1698811" cy="20644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342900" rIns="13716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334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MONDAY</a:t>
            </a:r>
            <a:endParaRPr lang="en-US" sz="1350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28588" indent="-128588" defTabSz="833438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Introduction to Sentris</a:t>
            </a:r>
          </a:p>
          <a:p>
            <a:pPr marL="128588" indent="-128588" defTabSz="833438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Platform Server</a:t>
            </a:r>
          </a:p>
          <a:p>
            <a:pPr marL="128588" indent="-128588" defTabSz="833438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Platform Client</a:t>
            </a:r>
          </a:p>
          <a:p>
            <a:pPr marL="128588" indent="-128588" defTabSz="833438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Administration Tool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068E8-5281-E6E5-BFFB-CFAF2B38024E}"/>
              </a:ext>
            </a:extLst>
          </p:cNvPr>
          <p:cNvSpPr/>
          <p:nvPr/>
        </p:nvSpPr>
        <p:spPr>
          <a:xfrm>
            <a:off x="2069640" y="2091762"/>
            <a:ext cx="1600475" cy="20644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342900" rIns="13716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334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TUESDAY</a:t>
            </a:r>
            <a:endParaRPr lang="en-US" sz="1350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28588" indent="-128588" defTabSz="833438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Administration Tool</a:t>
            </a:r>
          </a:p>
          <a:p>
            <a:pPr marL="128588" indent="-128588" defTabSz="833438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Labeling for Microsoft Office</a:t>
            </a:r>
          </a:p>
          <a:p>
            <a:pPr marL="128588" indent="-128588" defTabSz="833438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ADP Sync Service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2C4CE-DD02-C22F-9CB3-E7DEB524997E}"/>
              </a:ext>
            </a:extLst>
          </p:cNvPr>
          <p:cNvSpPr/>
          <p:nvPr/>
        </p:nvSpPr>
        <p:spPr>
          <a:xfrm>
            <a:off x="3812343" y="2091763"/>
            <a:ext cx="1600475" cy="20644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342900" rIns="13716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334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WEDNESDAY</a:t>
            </a:r>
          </a:p>
          <a:p>
            <a:pPr marL="128588" indent="-128588" defTabSz="833438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Labeling for PDFs</a:t>
            </a:r>
          </a:p>
          <a:p>
            <a:pPr marL="128588" indent="-128588" defTabSz="833438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Sentris Protection for Exchange and Outlook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EB28BA-4866-A9DE-6084-93BAA1DCEF53}"/>
              </a:ext>
            </a:extLst>
          </p:cNvPr>
          <p:cNvSpPr/>
          <p:nvPr/>
        </p:nvSpPr>
        <p:spPr>
          <a:xfrm>
            <a:off x="5555045" y="2091763"/>
            <a:ext cx="1600475" cy="20644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342900" rIns="13716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334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THURSDAY</a:t>
            </a:r>
            <a:endParaRPr lang="en-US" sz="1350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28588" indent="-128588" defTabSz="833438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Sentris Protection for SharePoint</a:t>
            </a:r>
          </a:p>
          <a:p>
            <a:pPr marL="128588" indent="-128588" defTabSz="833438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Sentris Protection for File Shares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26041A-F879-DEEB-1826-D30DDA148531}"/>
              </a:ext>
            </a:extLst>
          </p:cNvPr>
          <p:cNvSpPr/>
          <p:nvPr/>
        </p:nvSpPr>
        <p:spPr>
          <a:xfrm>
            <a:off x="7297746" y="2091763"/>
            <a:ext cx="1617653" cy="20644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342900" rIns="13716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334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FRIDAY</a:t>
            </a:r>
            <a:endParaRPr lang="en-US" sz="1350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28588" indent="-128588" defTabSz="833438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Sentris Protection for Skype for Business</a:t>
            </a:r>
          </a:p>
          <a:p>
            <a:pPr marL="128588" indent="-128588" defTabSz="833438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Troubleshooting</a:t>
            </a:r>
          </a:p>
          <a:p>
            <a:pPr marL="128588" indent="-128588" defTabSz="833438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Upgrades</a:t>
            </a:r>
          </a:p>
        </p:txBody>
      </p:sp>
      <p:sp>
        <p:nvSpPr>
          <p:cNvPr id="16" name="object 31">
            <a:extLst>
              <a:ext uri="{FF2B5EF4-FFF2-40B4-BE49-F238E27FC236}">
                <a16:creationId xmlns:a16="http://schemas.microsoft.com/office/drawing/2014/main" id="{A2E953C6-124B-4675-4205-90FD0C204EF5}"/>
              </a:ext>
            </a:extLst>
          </p:cNvPr>
          <p:cNvSpPr txBox="1"/>
          <p:nvPr/>
        </p:nvSpPr>
        <p:spPr>
          <a:xfrm>
            <a:off x="270159" y="4815730"/>
            <a:ext cx="8603673" cy="930646"/>
          </a:xfrm>
          <a:prstGeom prst="rect">
            <a:avLst/>
          </a:prstGeom>
        </p:spPr>
        <p:txBody>
          <a:bodyPr vert="horz" wrap="square" lIns="0" tIns="9525" rIns="0" bIns="0" rtlCol="0">
            <a:noAutofit/>
          </a:bodyPr>
          <a:lstStyle/>
          <a:p>
            <a:pPr marL="9525" algn="ctr">
              <a:spcBef>
                <a:spcPts val="75"/>
              </a:spcBef>
            </a:pPr>
            <a:r>
              <a:rPr lang="en-US" sz="2800" spc="-4" dirty="0">
                <a:solidFill>
                  <a:schemeClr val="accent1"/>
                </a:solidFill>
                <a:latin typeface="Century Gothic" panose="020B0502020202020204" pitchFamily="34" charset="0"/>
              </a:rPr>
              <a:t>The schedule is subject to change based on speed and experience of the class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DE84877-82C5-8E18-8396-6CFDB607C6BF}"/>
              </a:ext>
            </a:extLst>
          </p:cNvPr>
          <p:cNvSpPr txBox="1">
            <a:spLocks/>
          </p:cNvSpPr>
          <p:nvPr/>
        </p:nvSpPr>
        <p:spPr>
          <a:xfrm>
            <a:off x="8620522" y="6557557"/>
            <a:ext cx="434455" cy="219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7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C34942-26F9-4D6F-A33E-184A947E171D}" type="slidenum">
              <a:rPr lang="en-US" sz="100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</a:t>
            </a:fld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BC941-1639-D3AC-5BDF-64AF8D127587}"/>
              </a:ext>
            </a:extLst>
          </p:cNvPr>
          <p:cNvSpPr txBox="1">
            <a:spLocks/>
          </p:cNvSpPr>
          <p:nvPr/>
        </p:nvSpPr>
        <p:spPr>
          <a:xfrm>
            <a:off x="3028950" y="6638477"/>
            <a:ext cx="3086100" cy="1741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>
                <a:latin typeface="Century Gothic" panose="020B0502020202020204" pitchFamily="34" charset="0"/>
              </a:rPr>
              <a:t>ManTech Proprietary Data</a:t>
            </a:r>
            <a:endParaRPr lang="en-US" sz="7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833F90D-3F59-4091-A2C9-ADFFD8B6AE95}"/>
              </a:ext>
            </a:extLst>
          </p:cNvPr>
          <p:cNvSpPr txBox="1">
            <a:spLocks/>
          </p:cNvSpPr>
          <p:nvPr/>
        </p:nvSpPr>
        <p:spPr>
          <a:xfrm>
            <a:off x="1505037" y="721711"/>
            <a:ext cx="6104660" cy="10113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>
                <a:solidFill>
                  <a:schemeClr val="accent3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96941-B6DF-40C4-AB1B-1F144A73E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871796"/>
            <a:ext cx="7886700" cy="10275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Please contact the Sentris Team</a:t>
            </a:r>
            <a:b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for more information using the ZenDesk Portal.</a:t>
            </a:r>
            <a:br>
              <a:rPr lang="en-US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</a:b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4CB55-7560-42B6-AF92-89B4D9DA6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017" y="4748643"/>
            <a:ext cx="7886700" cy="1500187"/>
          </a:xfrm>
        </p:spPr>
        <p:txBody>
          <a:bodyPr/>
          <a:lstStyle/>
          <a:p>
            <a:pPr lvl="0" algn="ctr" defTabSz="685783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Sentris ZenDesk Portal</a:t>
            </a:r>
          </a:p>
          <a:p>
            <a:pPr lvl="0" algn="ctr" defTabSz="685783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hlinkClick r:id="rId2"/>
              </a:rPr>
              <a:t>https://mantech-smp.zendesk.com/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783">
              <a:lnSpc>
                <a:spcPct val="90000"/>
              </a:lnSpc>
              <a:spcBef>
                <a:spcPts val="750"/>
              </a:spcBef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801C9A0-DC67-4C9B-9DAB-6C191BA4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237" y="6571200"/>
            <a:ext cx="451804" cy="190979"/>
          </a:xfrm>
        </p:spPr>
        <p:txBody>
          <a:bodyPr/>
          <a:lstStyle/>
          <a:p>
            <a:fld id="{A0126705-2181-4D9E-8874-E28254790B9C}" type="slidenum">
              <a:rPr lang="en-US" smtClean="0">
                <a:latin typeface="Century Gothic" panose="020B0502020202020204" pitchFamily="34" charset="0"/>
              </a:rPr>
              <a:pPr/>
              <a:t>3</a:t>
            </a:fld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25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nTech Branding">
      <a:dk1>
        <a:srgbClr val="01295F"/>
      </a:dk1>
      <a:lt1>
        <a:srgbClr val="FFFFFF"/>
      </a:lt1>
      <a:dk2>
        <a:srgbClr val="507387"/>
      </a:dk2>
      <a:lt2>
        <a:srgbClr val="EBEBEB"/>
      </a:lt2>
      <a:accent1>
        <a:srgbClr val="01295F"/>
      </a:accent1>
      <a:accent2>
        <a:srgbClr val="507387"/>
      </a:accent2>
      <a:accent3>
        <a:srgbClr val="AA0F09"/>
      </a:accent3>
      <a:accent4>
        <a:srgbClr val="DF1727"/>
      </a:accent4>
      <a:accent5>
        <a:srgbClr val="F7941D"/>
      </a:accent5>
      <a:accent6>
        <a:srgbClr val="EBEBEB"/>
      </a:accent6>
      <a:hlink>
        <a:srgbClr val="0563C1"/>
      </a:hlink>
      <a:folHlink>
        <a:srgbClr val="AA0F09"/>
      </a:folHlink>
    </a:clrScheme>
    <a:fontScheme name="Custom 1">
      <a:majorFont>
        <a:latin typeface="Franklin Gothic Heavy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6173C57-F464-4CAF-89CA-96528F68B291}" vid="{8CF820F0-693F-433D-A28D-0FC46A92E8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anTech Document" ma:contentTypeID="0x0101009E17479648CEE34B883EE0869BEBA4E900B8162D875B98CD43A46FFF6089F5847D" ma:contentTypeVersion="24" ma:contentTypeDescription="" ma:contentTypeScope="" ma:versionID="1d1781c30016cf71246b5c0664baba38">
  <xsd:schema xmlns:xsd="http://www.w3.org/2001/XMLSchema" xmlns:xs="http://www.w3.org/2001/XMLSchema" xmlns:p="http://schemas.microsoft.com/office/2006/metadata/properties" xmlns:ns2="b896cafe-eaa3-40ef-ba31-e650d86e88c4" targetNamespace="http://schemas.microsoft.com/office/2006/metadata/properties" ma:root="true" ma:fieldsID="1e3ce7125b297c37e57fcd583a8f9265" ns2:_="">
    <xsd:import namespace="b896cafe-eaa3-40ef-ba31-e650d86e88c4"/>
    <xsd:element name="properties">
      <xsd:complexType>
        <xsd:sequence>
          <xsd:element name="documentManagement">
            <xsd:complexType>
              <xsd:all>
                <xsd:element ref="ns2:MTDocumentDescription" minOccurs="0"/>
                <xsd:element ref="ns2:b2d891c3ea364927a81375a7e1a893f6" minOccurs="0"/>
                <xsd:element ref="ns2:TaxCatchAll" minOccurs="0"/>
                <xsd:element ref="ns2:TaxCatchAllLabel" minOccurs="0"/>
                <xsd:element ref="ns2:fe0512f9ef9d4c7e813e7800e0e55569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6cafe-eaa3-40ef-ba31-e650d86e88c4" elementFormDefault="qualified">
    <xsd:import namespace="http://schemas.microsoft.com/office/2006/documentManagement/types"/>
    <xsd:import namespace="http://schemas.microsoft.com/office/infopath/2007/PartnerControls"/>
    <xsd:element name="MTDocumentDescription" ma:index="2" nillable="true" ma:displayName="Document Description" ma:description="Document description" ma:internalName="MTDocumentDescription">
      <xsd:simpleType>
        <xsd:restriction base="dms:Note">
          <xsd:maxLength value="255"/>
        </xsd:restriction>
      </xsd:simpleType>
    </xsd:element>
    <xsd:element name="b2d891c3ea364927a81375a7e1a893f6" ma:index="4" ma:taxonomy="true" ma:internalName="b2d891c3ea364927a81375a7e1a893f6" ma:taxonomyFieldName="MTBusinessImpact" ma:displayName="Business Impact" ma:default="" ma:fieldId="{b2d891c3-ea36-4927-a813-75a7e1a893f6}" ma:sspId="c62de6d8-cb59-44b0-b868-6b5946581100" ma:termSetId="d5d507a6-edb9-49c3-922a-3380f0c6e6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5" nillable="true" ma:displayName="Taxonomy Catch All Column" ma:description="" ma:hidden="true" ma:list="{9d3b8955-dcfc-4c13-8720-7bf2337fd045}" ma:internalName="TaxCatchAll" ma:showField="CatchAllData" ma:web="b896cafe-eaa3-40ef-ba31-e650d86e88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9d3b8955-dcfc-4c13-8720-7bf2337fd045}" ma:internalName="TaxCatchAllLabel" ma:readOnly="true" ma:showField="CatchAllDataLabel" ma:web="b896cafe-eaa3-40ef-ba31-e650d86e88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e0512f9ef9d4c7e813e7800e0e55569" ma:index="9" nillable="true" ma:taxonomy="true" ma:internalName="fe0512f9ef9d4c7e813e7800e0e55569" ma:taxonomyFieldName="MTBusinessServices" ma:displayName="Business Services" ma:default="" ma:fieldId="{fe0512f9-ef9d-4c7e-813e-7800e0e55569}" ma:sspId="c62de6d8-cb59-44b0-b868-6b5946581100" ma:termSetId="37f9bf62-d053-44d0-a34e-3cf6fe9c184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1" nillable="true" ma:taxonomy="true" ma:internalName="TaxKeywordTaxHTField" ma:taxonomyFieldName="TaxKeyword" ma:displayName="Enterprise Keywords" ma:fieldId="{23f27201-bee3-471e-b2e7-b64fd8b7ca38}" ma:taxonomyMulti="true" ma:sspId="c62de6d8-cb59-44b0-b868-6b59465811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TDocumentDescription xmlns="b896cafe-eaa3-40ef-ba31-e650d86e88c4" xsi:nil="true"/>
    <b2d891c3ea364927a81375a7e1a893f6 xmlns="b896cafe-eaa3-40ef-ba31-e650d86e88c4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Low Business Impact</TermName>
          <TermId xmlns="http://schemas.microsoft.com/office/infopath/2007/PartnerControls">b35f233f-413f-412a-9ffe-4093c49f4c0e</TermId>
        </TermInfo>
      </Terms>
    </b2d891c3ea364927a81375a7e1a893f6>
    <TaxCatchAll xmlns="b896cafe-eaa3-40ef-ba31-e650d86e88c4">
      <Value>1</Value>
    </TaxCatchAll>
    <TaxKeywordTaxHTField xmlns="b896cafe-eaa3-40ef-ba31-e650d86e88c4">
      <Terms xmlns="http://schemas.microsoft.com/office/infopath/2007/PartnerControls"/>
    </TaxKeywordTaxHTField>
    <fe0512f9ef9d4c7e813e7800e0e55569 xmlns="b896cafe-eaa3-40ef-ba31-e650d86e88c4">
      <Terms xmlns="http://schemas.microsoft.com/office/infopath/2007/PartnerControls"/>
    </fe0512f9ef9d4c7e813e7800e0e55569>
  </documentManagement>
</p:properties>
</file>

<file path=customXml/itemProps1.xml><?xml version="1.0" encoding="utf-8"?>
<ds:datastoreItem xmlns:ds="http://schemas.openxmlformats.org/officeDocument/2006/customXml" ds:itemID="{B1295E9A-429D-49CF-9E4C-58D816CD71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61B138-3839-454F-B2CA-876E547FE9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6cafe-eaa3-40ef-ba31-e650d86e8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5D8FF8-CBEA-4A09-A6FE-26FF819444BB}">
  <ds:schemaRefs>
    <ds:schemaRef ds:uri="http://schemas.microsoft.com/office/2006/metadata/properties"/>
    <ds:schemaRef ds:uri="http://schemas.microsoft.com/office/infopath/2007/PartnerControls"/>
    <ds:schemaRef ds:uri="b896cafe-eaa3-40ef-ba31-e650d86e88c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2719</TotalTime>
  <Words>238</Words>
  <Application>Microsoft Office PowerPoint</Application>
  <PresentationFormat>On-screen Show (4:3)</PresentationFormat>
  <Paragraphs>51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Cambria</vt:lpstr>
      <vt:lpstr>Century Gothic</vt:lpstr>
      <vt:lpstr>Courier New</vt:lpstr>
      <vt:lpstr>Franklin Gothic Book</vt:lpstr>
      <vt:lpstr>Franklin Gothic Heavy</vt:lpstr>
      <vt:lpstr>Franklin Gothic Medium</vt:lpstr>
      <vt:lpstr>Times New Roman</vt:lpstr>
      <vt:lpstr>Office Theme</vt:lpstr>
      <vt:lpstr>PowerPoint Presentation</vt:lpstr>
      <vt:lpstr>Sentris Enterprise Engineer Syllabus</vt:lpstr>
      <vt:lpstr>Please contact the Sentris Team for more information using the ZenDesk Portal. </vt:lpstr>
    </vt:vector>
  </TitlesOfParts>
  <Company>ManTech Internation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David E</dc:creator>
  <cp:keywords/>
  <cp:lastModifiedBy>Adam Fenno</cp:lastModifiedBy>
  <cp:revision>265</cp:revision>
  <dcterms:created xsi:type="dcterms:W3CDTF">2019-02-25T13:20:41Z</dcterms:created>
  <dcterms:modified xsi:type="dcterms:W3CDTF">2024-04-02T17:18:26Z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MTBusinessServices">
    <vt:lpwstr/>
  </property>
  <property fmtid="{D5CDD505-2E9C-101B-9397-08002B2CF9AE}" pid="4" name="MTBusinessImpact">
    <vt:lpwstr>1;#Low Business Impact|b35f233f-413f-412a-9ffe-4093c49f4c0e</vt:lpwstr>
  </property>
  <property fmtid="{D5CDD505-2E9C-101B-9397-08002B2CF9AE}" pid="5" name="ContentTypeId">
    <vt:lpwstr>0x0101009E17479648CEE34B883EE0869BEBA4E900B8162D875B98CD43A46FFF6089F5847D</vt:lpwstr>
  </property>
  <property fmtid="{D5CDD505-2E9C-101B-9397-08002B2CF9AE}" pid="6" name="MSIP_Label_b7b74fff-28ac-41dd-8d46-27a8aed43788_Enabled">
    <vt:lpwstr>true</vt:lpwstr>
  </property>
  <property fmtid="{D5CDD505-2E9C-101B-9397-08002B2CF9AE}" pid="7" name="MSIP_Label_b7b74fff-28ac-41dd-8d46-27a8aed43788_SetDate">
    <vt:lpwstr>2021-11-08T15:03:45Z</vt:lpwstr>
  </property>
  <property fmtid="{D5CDD505-2E9C-101B-9397-08002B2CF9AE}" pid="8" name="MSIP_Label_b7b74fff-28ac-41dd-8d46-27a8aed43788_Method">
    <vt:lpwstr>Standard</vt:lpwstr>
  </property>
  <property fmtid="{D5CDD505-2E9C-101B-9397-08002B2CF9AE}" pid="9" name="MSIP_Label_b7b74fff-28ac-41dd-8d46-27a8aed43788_Name">
    <vt:lpwstr>Public</vt:lpwstr>
  </property>
  <property fmtid="{D5CDD505-2E9C-101B-9397-08002B2CF9AE}" pid="10" name="MSIP_Label_b7b74fff-28ac-41dd-8d46-27a8aed43788_SiteId">
    <vt:lpwstr>70457631-4f69-4ae7-86f9-7ae1d6b2e749</vt:lpwstr>
  </property>
  <property fmtid="{D5CDD505-2E9C-101B-9397-08002B2CF9AE}" pid="11" name="MSIP_Label_b7b74fff-28ac-41dd-8d46-27a8aed43788_ActionId">
    <vt:lpwstr>07273c85-1022-43b6-a8c5-562beb641083</vt:lpwstr>
  </property>
  <property fmtid="{D5CDD505-2E9C-101B-9397-08002B2CF9AE}" pid="12" name="MSIP_Label_b7b74fff-28ac-41dd-8d46-27a8aed43788_ContentBits">
    <vt:lpwstr>0</vt:lpwstr>
  </property>
</Properties>
</file>